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61" r:id="rId5"/>
    <p:sldId id="272" r:id="rId6"/>
    <p:sldId id="262" r:id="rId7"/>
    <p:sldId id="270" r:id="rId8"/>
    <p:sldId id="263" r:id="rId9"/>
    <p:sldId id="264" r:id="rId10"/>
    <p:sldId id="271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A5849-8CAB-4EBD-BE07-09306A2AA6C2}" type="datetimeFigureOut">
              <a:rPr lang="en-US" smtClean="0"/>
              <a:t>9/10/2017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A968-2B5D-4BBD-8139-03461948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74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A5849-8CAB-4EBD-BE07-09306A2AA6C2}" type="datetimeFigureOut">
              <a:rPr lang="en-US" smtClean="0"/>
              <a:t>9/10/2017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A968-2B5D-4BBD-8139-03461948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90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A5849-8CAB-4EBD-BE07-09306A2AA6C2}" type="datetimeFigureOut">
              <a:rPr lang="en-US" smtClean="0"/>
              <a:t>9/10/2017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A968-2B5D-4BBD-8139-03461948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786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A5849-8CAB-4EBD-BE07-09306A2AA6C2}" type="datetimeFigureOut">
              <a:rPr lang="en-US" smtClean="0"/>
              <a:t>9/10/2017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A968-2B5D-4BBD-8139-03461948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488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A5849-8CAB-4EBD-BE07-09306A2AA6C2}" type="datetimeFigureOut">
              <a:rPr lang="en-US" smtClean="0"/>
              <a:t>9/10/2017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A968-2B5D-4BBD-8139-03461948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69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A5849-8CAB-4EBD-BE07-09306A2AA6C2}" type="datetimeFigureOut">
              <a:rPr lang="en-US" smtClean="0"/>
              <a:t>9/10/2017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A968-2B5D-4BBD-8139-03461948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744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A5849-8CAB-4EBD-BE07-09306A2AA6C2}" type="datetimeFigureOut">
              <a:rPr lang="en-US" smtClean="0"/>
              <a:t>9/10/2017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A968-2B5D-4BBD-8139-03461948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54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A5849-8CAB-4EBD-BE07-09306A2AA6C2}" type="datetimeFigureOut">
              <a:rPr lang="en-US" smtClean="0"/>
              <a:t>9/10/2017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A968-2B5D-4BBD-8139-03461948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630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A5849-8CAB-4EBD-BE07-09306A2AA6C2}" type="datetimeFigureOut">
              <a:rPr lang="en-US" smtClean="0"/>
              <a:t>9/10/2017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A968-2B5D-4BBD-8139-03461948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8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A5849-8CAB-4EBD-BE07-09306A2AA6C2}" type="datetimeFigureOut">
              <a:rPr lang="en-US" smtClean="0"/>
              <a:t>9/10/2017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A968-2B5D-4BBD-8139-03461948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25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A5849-8CAB-4EBD-BE07-09306A2AA6C2}" type="datetimeFigureOut">
              <a:rPr lang="en-US" smtClean="0"/>
              <a:t>9/10/2017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6A968-2B5D-4BBD-8139-03461948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61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A5849-8CAB-4EBD-BE07-09306A2AA6C2}" type="datetimeFigureOut">
              <a:rPr lang="en-US" smtClean="0"/>
              <a:t>9/10/2017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6A968-2B5D-4BBD-8139-03461948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41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4116" y="1974559"/>
            <a:ext cx="9144000" cy="2309812"/>
          </a:xfrm>
        </p:spPr>
        <p:txBody>
          <a:bodyPr>
            <a:normAutofit/>
          </a:bodyPr>
          <a:lstStyle/>
          <a:p>
            <a:r>
              <a:rPr lang="bg-BG" sz="4400" b="1" dirty="0"/>
              <a:t>П</a:t>
            </a:r>
            <a:r>
              <a:rPr lang="ru-RU" sz="4400" b="1" dirty="0" err="1" smtClean="0"/>
              <a:t>ознавателният</a:t>
            </a:r>
            <a:r>
              <a:rPr lang="ru-RU" sz="4400" b="1" dirty="0" smtClean="0"/>
              <a:t> интерес на </a:t>
            </a:r>
            <a:r>
              <a:rPr lang="ru-RU" sz="4400" b="1" dirty="0" err="1" smtClean="0"/>
              <a:t>учениците</a:t>
            </a:r>
            <a:r>
              <a:rPr lang="ru-RU" sz="4400" b="1" dirty="0" smtClean="0"/>
              <a:t> и </a:t>
            </a:r>
            <a:r>
              <a:rPr lang="ru-RU" sz="4400" b="1" dirty="0" err="1" smtClean="0"/>
              <a:t>съвременната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информационна</a:t>
            </a:r>
            <a:r>
              <a:rPr lang="ru-RU" sz="4400" b="1" dirty="0" smtClean="0"/>
              <a:t> ср</a:t>
            </a:r>
            <a:r>
              <a:rPr lang="bg-BG" sz="4400" b="1" dirty="0" err="1" smtClean="0"/>
              <a:t>еда</a:t>
            </a:r>
            <a:endParaRPr lang="en-US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22529" y="5034949"/>
            <a:ext cx="4067174" cy="558210"/>
          </a:xfrm>
        </p:spPr>
        <p:txBody>
          <a:bodyPr>
            <a:normAutofit/>
          </a:bodyPr>
          <a:lstStyle/>
          <a:p>
            <a:r>
              <a:rPr lang="bg-BG" sz="2800" b="1" dirty="0" smtClean="0"/>
              <a:t>Доц. д-р Николай Цанев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663" y="144860"/>
            <a:ext cx="2108906" cy="182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962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22474"/>
            <a:ext cx="10515600" cy="2386784"/>
          </a:xfrm>
        </p:spPr>
        <p:txBody>
          <a:bodyPr>
            <a:normAutofit fontScale="90000"/>
          </a:bodyPr>
          <a:lstStyle/>
          <a:p>
            <a:pPr algn="ctr"/>
            <a:r>
              <a:rPr lang="bg-BG" sz="4900" b="1" dirty="0" smtClean="0"/>
              <a:t>Защо се занимаваме с този въпрос?</a:t>
            </a:r>
            <a:br>
              <a:rPr lang="bg-BG" sz="4900" b="1" dirty="0" smtClean="0"/>
            </a:br>
            <a:r>
              <a:rPr lang="bg-BG" sz="4900" b="1" dirty="0" smtClean="0"/>
              <a:t>Защото ч</a:t>
            </a:r>
            <a:r>
              <a:rPr lang="ru-RU" sz="4900" b="1" dirty="0" err="1" smtClean="0"/>
              <a:t>есто</a:t>
            </a:r>
            <a:r>
              <a:rPr lang="ru-RU" sz="4900" b="1" dirty="0" smtClean="0"/>
              <a:t> </a:t>
            </a:r>
            <a:r>
              <a:rPr lang="ru-RU" sz="4900" b="1" dirty="0" err="1"/>
              <a:t>чуваме</a:t>
            </a:r>
            <a:r>
              <a:rPr lang="ru-RU" sz="4900" b="1" dirty="0"/>
              <a:t> от </a:t>
            </a:r>
            <a:r>
              <a:rPr lang="ru-RU" sz="4900" b="1" dirty="0" err="1"/>
              <a:t>децата</a:t>
            </a:r>
            <a:r>
              <a:rPr lang="ru-RU" sz="4900" b="1" dirty="0" smtClean="0"/>
              <a:t>:</a:t>
            </a:r>
            <a:r>
              <a:rPr lang="ru-RU" sz="4900" b="1" dirty="0"/>
              <a:t/>
            </a:r>
            <a:br>
              <a:rPr lang="ru-RU" sz="4900" b="1" dirty="0"/>
            </a:br>
            <a:r>
              <a:rPr lang="ru-RU" sz="4900" b="1" dirty="0"/>
              <a:t> </a:t>
            </a:r>
            <a:r>
              <a:rPr lang="ru-RU" sz="4900" b="1" dirty="0" smtClean="0"/>
              <a:t>"НЕ </a:t>
            </a:r>
            <a:r>
              <a:rPr lang="ru-RU" sz="4900" b="1" dirty="0"/>
              <a:t>МИ Е ИНТЕРЕСНО</a:t>
            </a:r>
            <a:r>
              <a:rPr lang="ru-RU" sz="4900" b="1" dirty="0" smtClean="0"/>
              <a:t>!"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26080"/>
            <a:ext cx="10515600" cy="2865120"/>
          </a:xfrm>
        </p:spPr>
        <p:txBody>
          <a:bodyPr>
            <a:normAutofit/>
          </a:bodyPr>
          <a:lstStyle/>
          <a:p>
            <a:pPr algn="ctr"/>
            <a:endParaRPr lang="en-US" dirty="0"/>
          </a:p>
          <a:p>
            <a:pPr marL="0" indent="0">
              <a:buNone/>
            </a:pPr>
            <a:r>
              <a:rPr lang="en-US" sz="3600" dirty="0" smtClean="0"/>
              <a:t>	</a:t>
            </a:r>
            <a:r>
              <a:rPr lang="bg-BG" sz="3600" dirty="0" smtClean="0"/>
              <a:t>Познавателният </a:t>
            </a:r>
            <a:r>
              <a:rPr lang="bg-BG" sz="3600" dirty="0"/>
              <a:t>интерес на ученика </a:t>
            </a:r>
            <a:r>
              <a:rPr lang="bg-BG" sz="3600" dirty="0" smtClean="0"/>
              <a:t>може успешно да се стимулира и развива в съвременната информационна среда като основа </a:t>
            </a:r>
            <a:r>
              <a:rPr lang="bg-BG" sz="3600" dirty="0"/>
              <a:t>за постигане на добри </a:t>
            </a:r>
            <a:r>
              <a:rPr lang="bg-BG" sz="3600" dirty="0" smtClean="0"/>
              <a:t>резултати.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53985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b="1" dirty="0"/>
              <a:t>Познавателният интерес </a:t>
            </a:r>
            <a:r>
              <a:rPr lang="bg-BG" b="1" dirty="0" smtClean="0"/>
              <a:t>като феномен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	Устойчива </a:t>
            </a:r>
            <a:r>
              <a:rPr lang="ru-RU" b="1" dirty="0" err="1" smtClean="0"/>
              <a:t>вътрешна</a:t>
            </a:r>
            <a:r>
              <a:rPr lang="ru-RU" b="1" dirty="0" smtClean="0"/>
              <a:t> </a:t>
            </a:r>
            <a:r>
              <a:rPr lang="ru-RU" b="1" dirty="0" err="1" smtClean="0"/>
              <a:t>психологическа</a:t>
            </a:r>
            <a:r>
              <a:rPr lang="ru-RU" b="1" dirty="0" smtClean="0"/>
              <a:t> </a:t>
            </a:r>
            <a:r>
              <a:rPr lang="ru-RU" b="1" dirty="0" err="1" smtClean="0"/>
              <a:t>потребност</a:t>
            </a:r>
            <a:r>
              <a:rPr lang="ru-RU" b="1" dirty="0" smtClean="0"/>
              <a:t> </a:t>
            </a:r>
            <a:r>
              <a:rPr lang="ru-RU" dirty="0" smtClean="0"/>
              <a:t>за </a:t>
            </a:r>
            <a:r>
              <a:rPr lang="ru-RU" dirty="0" err="1" smtClean="0"/>
              <a:t>овладяване</a:t>
            </a:r>
            <a:r>
              <a:rPr lang="ru-RU" dirty="0" smtClean="0"/>
              <a:t> на знания, умения, </a:t>
            </a:r>
            <a:r>
              <a:rPr lang="ru-RU" dirty="0" err="1" smtClean="0"/>
              <a:t>действи</a:t>
            </a:r>
            <a:r>
              <a:rPr lang="bg-BG" dirty="0"/>
              <a:t>я</a:t>
            </a:r>
            <a:r>
              <a:rPr lang="ru-RU" dirty="0" smtClean="0"/>
              <a:t>. </a:t>
            </a:r>
            <a:r>
              <a:rPr lang="ru-RU" dirty="0" err="1" smtClean="0"/>
              <a:t>Познавателният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 е </a:t>
            </a:r>
            <a:r>
              <a:rPr lang="ru-RU" dirty="0" err="1" smtClean="0"/>
              <a:t>силно</a:t>
            </a:r>
            <a:r>
              <a:rPr lang="ru-RU" dirty="0" smtClean="0"/>
              <a:t> </a:t>
            </a:r>
            <a:r>
              <a:rPr lang="ru-RU" dirty="0" err="1" smtClean="0"/>
              <a:t>повлиян</a:t>
            </a:r>
            <a:r>
              <a:rPr lang="ru-RU" dirty="0" smtClean="0"/>
              <a:t> от </a:t>
            </a:r>
            <a:r>
              <a:rPr lang="ru-RU" dirty="0" err="1" smtClean="0"/>
              <a:t>мотиви</a:t>
            </a:r>
            <a:r>
              <a:rPr lang="ru-RU" dirty="0" smtClean="0"/>
              <a:t> за </a:t>
            </a:r>
            <a:r>
              <a:rPr lang="ru-RU" dirty="0" err="1" smtClean="0"/>
              <a:t>учене</a:t>
            </a:r>
            <a:r>
              <a:rPr lang="ru-RU" dirty="0" smtClean="0"/>
              <a:t>, за </a:t>
            </a:r>
            <a:r>
              <a:rPr lang="ru-RU" dirty="0" err="1" smtClean="0"/>
              <a:t>разлика</a:t>
            </a:r>
            <a:r>
              <a:rPr lang="ru-RU" dirty="0" smtClean="0"/>
              <a:t> от </a:t>
            </a:r>
            <a:r>
              <a:rPr lang="ru-RU" dirty="0" err="1" smtClean="0"/>
              <a:t>неясните</a:t>
            </a:r>
            <a:r>
              <a:rPr lang="ru-RU" dirty="0" smtClean="0"/>
              <a:t> и </a:t>
            </a:r>
            <a:r>
              <a:rPr lang="ru-RU" dirty="0" err="1" smtClean="0"/>
              <a:t>неосъзнати</a:t>
            </a:r>
            <a:r>
              <a:rPr lang="ru-RU" dirty="0" smtClean="0"/>
              <a:t> желания на ученика.</a:t>
            </a:r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	Познавателен интерес </a:t>
            </a:r>
            <a:r>
              <a:rPr lang="ru-RU" dirty="0" smtClean="0"/>
              <a:t>– мотивация, </a:t>
            </a:r>
            <a:r>
              <a:rPr lang="ru-RU" dirty="0" err="1" smtClean="0"/>
              <a:t>любопитство</a:t>
            </a:r>
            <a:r>
              <a:rPr lang="ru-RU" dirty="0" smtClean="0"/>
              <a:t>, </a:t>
            </a:r>
            <a:r>
              <a:rPr lang="ru-RU" dirty="0" err="1" smtClean="0"/>
              <a:t>стремеж</a:t>
            </a:r>
            <a:r>
              <a:rPr lang="ru-RU" dirty="0" smtClean="0"/>
              <a:t>, </a:t>
            </a:r>
            <a:r>
              <a:rPr lang="ru-RU" dirty="0" err="1" smtClean="0"/>
              <a:t>любознателност</a:t>
            </a:r>
            <a:r>
              <a:rPr lang="ru-RU" dirty="0" smtClean="0"/>
              <a:t>, </a:t>
            </a:r>
            <a:r>
              <a:rPr lang="ru-RU" dirty="0" err="1" smtClean="0"/>
              <a:t>емоции</a:t>
            </a:r>
            <a:r>
              <a:rPr lang="en-US" dirty="0" smtClean="0"/>
              <a:t>, </a:t>
            </a:r>
            <a:r>
              <a:rPr lang="bg-BG" dirty="0" smtClean="0"/>
              <a:t>саморегулация на учебната работа, заличаване на границите между учене и забавление</a:t>
            </a:r>
            <a:endParaRPr lang="ru-RU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531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b="1" dirty="0" smtClean="0"/>
              <a:t>„Остри“ въпроси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dirty="0"/>
              <a:t>Защо информационните технологии имат не особено забележимо влияние върху преподаването и ученето на национално равнище?</a:t>
            </a:r>
            <a:r>
              <a:rPr lang="en-US" dirty="0"/>
              <a:t> </a:t>
            </a:r>
            <a:endParaRPr lang="bg-BG" dirty="0"/>
          </a:p>
          <a:p>
            <a:r>
              <a:rPr lang="bg-BG" dirty="0" smtClean="0"/>
              <a:t>Защо </a:t>
            </a:r>
            <a:r>
              <a:rPr lang="bg-BG" dirty="0"/>
              <a:t>информационните технологии не са напълно интегрирани в училищната среда?</a:t>
            </a:r>
            <a:endParaRPr lang="en-US" dirty="0"/>
          </a:p>
          <a:p>
            <a:r>
              <a:rPr lang="bg-BG" dirty="0" smtClean="0"/>
              <a:t>Защо не гледаме на технологиите като на подходящ инструмент, с помощта на който можем да постигнем още по-добри резултати, а като на нещо необичайно и трудно приложимо?</a:t>
            </a:r>
          </a:p>
          <a:p>
            <a:r>
              <a:rPr lang="bg-BG" dirty="0" smtClean="0"/>
              <a:t>Защо не се </a:t>
            </a:r>
            <a:r>
              <a:rPr lang="bg-BG" dirty="0"/>
              <a:t>и</a:t>
            </a:r>
            <a:r>
              <a:rPr lang="bg-BG" dirty="0" smtClean="0"/>
              <a:t>зползват повече </a:t>
            </a:r>
            <a:r>
              <a:rPr lang="bg-BG" dirty="0" smtClean="0"/>
              <a:t>мобилни</a:t>
            </a:r>
            <a:r>
              <a:rPr lang="bg-BG" dirty="0" smtClean="0"/>
              <a:t>те</a:t>
            </a:r>
            <a:r>
              <a:rPr lang="bg-BG" dirty="0" smtClean="0"/>
              <a:t> </a:t>
            </a:r>
            <a:r>
              <a:rPr lang="bg-BG" dirty="0" smtClean="0"/>
              <a:t>устройства в ежедневната работа с учениците? 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58953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/>
              <a:t>Интегриране</a:t>
            </a:r>
            <a:r>
              <a:rPr lang="ru-RU" b="1" dirty="0" smtClean="0"/>
              <a:t> на ИКТ </a:t>
            </a:r>
            <a:r>
              <a:rPr lang="ru-RU" b="1" dirty="0"/>
              <a:t>за </a:t>
            </a:r>
            <a:r>
              <a:rPr lang="ru-RU" b="1" dirty="0" err="1"/>
              <a:t>стимулиране</a:t>
            </a:r>
            <a:r>
              <a:rPr lang="ru-RU" b="1" dirty="0"/>
              <a:t> на </a:t>
            </a:r>
            <a:r>
              <a:rPr lang="ru-RU" b="1" dirty="0" err="1"/>
              <a:t>познавателния</a:t>
            </a:r>
            <a:r>
              <a:rPr lang="ru-RU" b="1" dirty="0"/>
              <a:t> </a:t>
            </a:r>
            <a:r>
              <a:rPr lang="ru-RU" b="1" dirty="0" smtClean="0"/>
              <a:t>интерес</a:t>
            </a:r>
            <a:endParaRPr lang="en-US" b="1" dirty="0"/>
          </a:p>
        </p:txBody>
      </p:sp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942975" y="2185850"/>
            <a:ext cx="10515600" cy="4133987"/>
          </a:xfrm>
        </p:spPr>
        <p:txBody>
          <a:bodyPr>
            <a:noAutofit/>
          </a:bodyPr>
          <a:lstStyle/>
          <a:p>
            <a:r>
              <a:rPr lang="ru-RU" sz="2800" dirty="0" err="1" smtClean="0"/>
              <a:t>Доколкото</a:t>
            </a:r>
            <a:r>
              <a:rPr lang="ru-RU" sz="2800" dirty="0" smtClean="0"/>
              <a:t> ИКТ </a:t>
            </a:r>
            <a:r>
              <a:rPr lang="ru-RU" sz="2800" dirty="0" err="1" smtClean="0"/>
              <a:t>устройствата</a:t>
            </a:r>
            <a:r>
              <a:rPr lang="ru-RU" sz="2800" dirty="0" smtClean="0"/>
              <a:t> </a:t>
            </a:r>
            <a:r>
              <a:rPr lang="ru-RU" sz="2800" dirty="0" err="1" smtClean="0"/>
              <a:t>са</a:t>
            </a:r>
            <a:r>
              <a:rPr lang="ru-RU" sz="2800" dirty="0" smtClean="0"/>
              <a:t> огромно разнообразие, то </a:t>
            </a:r>
            <a:r>
              <a:rPr lang="ru-RU" sz="2800" dirty="0" err="1" smtClean="0"/>
              <a:t>може</a:t>
            </a:r>
            <a:r>
              <a:rPr lang="ru-RU" sz="2800" dirty="0" smtClean="0"/>
              <a:t> да се смята, че </a:t>
            </a:r>
            <a:r>
              <a:rPr lang="ru-RU" sz="2800" dirty="0" err="1" smtClean="0"/>
              <a:t>са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приложими</a:t>
            </a:r>
            <a:r>
              <a:rPr lang="ru-RU" sz="2800" dirty="0" smtClean="0"/>
              <a:t> </a:t>
            </a:r>
            <a:r>
              <a:rPr lang="ru-RU" sz="2800" dirty="0" err="1" smtClean="0"/>
              <a:t>във</a:t>
            </a:r>
            <a:r>
              <a:rPr lang="ru-RU" sz="2800" dirty="0" smtClean="0"/>
              <a:t> </a:t>
            </a:r>
            <a:r>
              <a:rPr lang="ru-RU" sz="2800" dirty="0" err="1" smtClean="0"/>
              <a:t>всички</a:t>
            </a:r>
            <a:r>
              <a:rPr lang="ru-RU" sz="2800" dirty="0" smtClean="0"/>
              <a:t> области на </a:t>
            </a:r>
            <a:r>
              <a:rPr lang="ru-RU" sz="2800" dirty="0" err="1" smtClean="0"/>
              <a:t>ученето</a:t>
            </a:r>
            <a:r>
              <a:rPr lang="ru-RU" sz="2800" dirty="0" smtClean="0"/>
              <a:t> и </a:t>
            </a:r>
            <a:r>
              <a:rPr lang="ru-RU" sz="2800" dirty="0" err="1" smtClean="0"/>
              <a:t>преподаването</a:t>
            </a:r>
            <a:r>
              <a:rPr lang="ru-RU" sz="2800" dirty="0" smtClean="0"/>
              <a:t>. </a:t>
            </a:r>
          </a:p>
          <a:p>
            <a:r>
              <a:rPr lang="ru-RU" dirty="0"/>
              <a:t>С</a:t>
            </a:r>
            <a:r>
              <a:rPr lang="bg-BG" sz="2800" dirty="0" err="1" smtClean="0"/>
              <a:t>ъвременните</a:t>
            </a:r>
            <a:r>
              <a:rPr lang="bg-BG" sz="2800" dirty="0" smtClean="0"/>
              <a:t> информационни технологии са онази притегателна среда, в която учениците се чувстват отлично</a:t>
            </a:r>
            <a:r>
              <a:rPr lang="bg-BG" dirty="0" smtClean="0"/>
              <a:t>, затова успешното интегриране е от особена важност.</a:t>
            </a:r>
            <a:endParaRPr lang="bg-BG" sz="2800" dirty="0" smtClean="0"/>
          </a:p>
          <a:p>
            <a:pPr marL="0" indent="0">
              <a:buNone/>
            </a:pPr>
            <a:r>
              <a:rPr lang="bg-BG" sz="2800" dirty="0"/>
              <a:t/>
            </a:r>
            <a:br>
              <a:rPr lang="bg-BG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7720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863" y="1982379"/>
            <a:ext cx="10515600" cy="4351338"/>
          </a:xfrm>
        </p:spPr>
        <p:txBody>
          <a:bodyPr>
            <a:normAutofit/>
          </a:bodyPr>
          <a:lstStyle/>
          <a:p>
            <a:r>
              <a:rPr lang="bg-BG" dirty="0" smtClean="0"/>
              <a:t>Аудио и видео ресурси (демонстрации)</a:t>
            </a:r>
          </a:p>
          <a:p>
            <a:r>
              <a:rPr lang="bg-BG" dirty="0" smtClean="0"/>
              <a:t>Образователен софтуер</a:t>
            </a:r>
            <a:endParaRPr lang="en-US" dirty="0"/>
          </a:p>
          <a:p>
            <a:r>
              <a:rPr lang="bg-BG" dirty="0" smtClean="0"/>
              <a:t>Интернет проучване</a:t>
            </a:r>
            <a:endParaRPr lang="en-US" dirty="0"/>
          </a:p>
          <a:p>
            <a:r>
              <a:rPr lang="bg-BG" dirty="0" smtClean="0"/>
              <a:t>Блогове и </a:t>
            </a:r>
            <a:r>
              <a:rPr lang="bg-BG" dirty="0" err="1"/>
              <a:t>у</a:t>
            </a:r>
            <a:r>
              <a:rPr lang="bg-BG" dirty="0" err="1" smtClean="0"/>
              <a:t>ики</a:t>
            </a:r>
            <a:endParaRPr lang="en-US" dirty="0"/>
          </a:p>
          <a:p>
            <a:r>
              <a:rPr lang="bg-BG" dirty="0" smtClean="0"/>
              <a:t>Електронни документи (текст, таблици, презентации, изображения)</a:t>
            </a:r>
            <a:endParaRPr lang="en-US" dirty="0"/>
          </a:p>
          <a:p>
            <a:r>
              <a:rPr lang="bg-BG" dirty="0" smtClean="0"/>
              <a:t>Лабораторни уреди (сензори за измерване, за наблюдение и др.)</a:t>
            </a:r>
          </a:p>
          <a:p>
            <a:r>
              <a:rPr lang="bg-BG" dirty="0" smtClean="0"/>
              <a:t>Други …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/>
              <a:t>Варианти за интегриране на технологиите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3266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b="1" dirty="0" smtClean="0"/>
              <a:t>Как да обвържем стимулирането на познавателния интерес и съвременните ИКТ?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1005457" cy="4758055"/>
          </a:xfrm>
        </p:spPr>
        <p:txBody>
          <a:bodyPr>
            <a:normAutofit/>
          </a:bodyPr>
          <a:lstStyle/>
          <a:p>
            <a:r>
              <a:rPr lang="ru-RU" dirty="0" err="1" smtClean="0"/>
              <a:t>Отчитане</a:t>
            </a:r>
            <a:r>
              <a:rPr lang="ru-RU" dirty="0" smtClean="0"/>
              <a:t> на </a:t>
            </a:r>
            <a:r>
              <a:rPr lang="ru-RU" dirty="0" err="1" smtClean="0"/>
              <a:t>индивидуалните</a:t>
            </a:r>
            <a:r>
              <a:rPr lang="ru-RU" dirty="0" smtClean="0"/>
              <a:t> различия в </a:t>
            </a:r>
            <a:r>
              <a:rPr lang="ru-RU" dirty="0" err="1" smtClean="0"/>
              <a:t>емоционалните</a:t>
            </a:r>
            <a:r>
              <a:rPr lang="ru-RU" dirty="0" smtClean="0"/>
              <a:t>, </a:t>
            </a:r>
            <a:r>
              <a:rPr lang="ru-RU" dirty="0" err="1" smtClean="0"/>
              <a:t>поведенческите</a:t>
            </a:r>
            <a:r>
              <a:rPr lang="ru-RU" dirty="0" smtClean="0"/>
              <a:t> и </a:t>
            </a:r>
            <a:r>
              <a:rPr lang="ru-RU" dirty="0" err="1" smtClean="0"/>
              <a:t>познавателните</a:t>
            </a:r>
            <a:r>
              <a:rPr lang="ru-RU" dirty="0" smtClean="0"/>
              <a:t> </a:t>
            </a:r>
            <a:r>
              <a:rPr lang="ru-RU" dirty="0" err="1" smtClean="0"/>
              <a:t>особености</a:t>
            </a:r>
            <a:r>
              <a:rPr lang="ru-RU" dirty="0" smtClean="0"/>
              <a:t> на всяко </a:t>
            </a:r>
            <a:r>
              <a:rPr lang="ru-RU" dirty="0" err="1" smtClean="0"/>
              <a:t>дете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dirty="0" err="1" smtClean="0"/>
              <a:t>Разбиране</a:t>
            </a:r>
            <a:r>
              <a:rPr lang="ru-RU" dirty="0" smtClean="0"/>
              <a:t> на </a:t>
            </a:r>
            <a:r>
              <a:rPr lang="ru-RU" dirty="0" err="1" smtClean="0"/>
              <a:t>необходимостта</a:t>
            </a:r>
            <a:r>
              <a:rPr lang="ru-RU" dirty="0" smtClean="0"/>
              <a:t> да се </a:t>
            </a:r>
            <a:r>
              <a:rPr lang="ru-RU" dirty="0" err="1" smtClean="0"/>
              <a:t>използват</a:t>
            </a:r>
            <a:r>
              <a:rPr lang="ru-RU" dirty="0" smtClean="0"/>
              <a:t> </a:t>
            </a:r>
            <a:r>
              <a:rPr lang="ru-RU" dirty="0" err="1" smtClean="0"/>
              <a:t>технологиите</a:t>
            </a:r>
            <a:r>
              <a:rPr lang="ru-RU" dirty="0"/>
              <a:t>.</a:t>
            </a:r>
            <a:endParaRPr lang="ru-RU" dirty="0" smtClean="0"/>
          </a:p>
          <a:p>
            <a:r>
              <a:rPr lang="ru-RU" dirty="0" err="1" smtClean="0"/>
              <a:t>Представяне</a:t>
            </a:r>
            <a:r>
              <a:rPr lang="ru-RU" dirty="0" smtClean="0"/>
              <a:t> на концепции и стратегии за действие при </a:t>
            </a:r>
            <a:r>
              <a:rPr lang="ru-RU" dirty="0" err="1" smtClean="0"/>
              <a:t>решаване</a:t>
            </a:r>
            <a:r>
              <a:rPr lang="ru-RU" dirty="0" smtClean="0"/>
              <a:t> на </a:t>
            </a:r>
            <a:r>
              <a:rPr lang="ru-RU" dirty="0" err="1" smtClean="0"/>
              <a:t>задачата</a:t>
            </a:r>
            <a:r>
              <a:rPr lang="ru-RU" dirty="0"/>
              <a:t> </a:t>
            </a:r>
            <a:r>
              <a:rPr lang="ru-RU" dirty="0" err="1" smtClean="0"/>
              <a:t>срещу</a:t>
            </a:r>
            <a:r>
              <a:rPr lang="ru-RU" dirty="0" smtClean="0"/>
              <a:t> </a:t>
            </a:r>
            <a:r>
              <a:rPr lang="ru-RU" dirty="0" err="1" smtClean="0"/>
              <a:t>разсейване</a:t>
            </a:r>
            <a:r>
              <a:rPr lang="ru-RU" dirty="0" smtClean="0"/>
              <a:t> от </a:t>
            </a:r>
            <a:r>
              <a:rPr lang="ru-RU" dirty="0" err="1" smtClean="0"/>
              <a:t>неподходящи</a:t>
            </a:r>
            <a:r>
              <a:rPr lang="ru-RU" dirty="0" smtClean="0"/>
              <a:t> </a:t>
            </a:r>
            <a:r>
              <a:rPr lang="ru-RU" dirty="0" err="1" smtClean="0"/>
              <a:t>игри</a:t>
            </a:r>
            <a:r>
              <a:rPr lang="ru-RU" dirty="0" smtClean="0"/>
              <a:t>,  </a:t>
            </a:r>
            <a:r>
              <a:rPr lang="ru-RU" dirty="0" err="1" smtClean="0"/>
              <a:t>други</a:t>
            </a:r>
            <a:r>
              <a:rPr lang="ru-RU" dirty="0" smtClean="0"/>
              <a:t> </a:t>
            </a:r>
            <a:r>
              <a:rPr lang="ru-RU" dirty="0" err="1" smtClean="0"/>
              <a:t>програми</a:t>
            </a:r>
            <a:r>
              <a:rPr lang="ru-RU" dirty="0" smtClean="0"/>
              <a:t>, </a:t>
            </a:r>
            <a:r>
              <a:rPr lang="ru-RU" dirty="0" err="1" smtClean="0"/>
              <a:t>произволно</a:t>
            </a:r>
            <a:r>
              <a:rPr lang="ru-RU" dirty="0" smtClean="0"/>
              <a:t> </a:t>
            </a:r>
            <a:r>
              <a:rPr lang="ru-RU" dirty="0" err="1" smtClean="0"/>
              <a:t>сърфиране</a:t>
            </a:r>
            <a:r>
              <a:rPr lang="ru-RU" dirty="0" smtClean="0"/>
              <a:t> в интернет.</a:t>
            </a:r>
          </a:p>
          <a:p>
            <a:r>
              <a:rPr lang="ru-RU" dirty="0" err="1" smtClean="0"/>
              <a:t>Развиване</a:t>
            </a:r>
            <a:r>
              <a:rPr lang="ru-RU" dirty="0" smtClean="0"/>
              <a:t> и </a:t>
            </a:r>
            <a:r>
              <a:rPr lang="ru-RU" dirty="0" err="1" smtClean="0"/>
              <a:t>усъвършенстване</a:t>
            </a:r>
            <a:r>
              <a:rPr lang="ru-RU" dirty="0" smtClean="0"/>
              <a:t> на опита на </a:t>
            </a:r>
            <a:r>
              <a:rPr lang="ru-RU" dirty="0" err="1" smtClean="0"/>
              <a:t>учениците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Използване</a:t>
            </a:r>
            <a:r>
              <a:rPr lang="ru-RU" dirty="0" smtClean="0"/>
              <a:t> на </a:t>
            </a:r>
            <a:r>
              <a:rPr lang="ru-RU" dirty="0" err="1" smtClean="0"/>
              <a:t>подходящ</a:t>
            </a:r>
            <a:r>
              <a:rPr lang="ru-RU" dirty="0" smtClean="0"/>
              <a:t> </a:t>
            </a:r>
            <a:r>
              <a:rPr lang="ru-RU" dirty="0" err="1" smtClean="0"/>
              <a:t>софтуер</a:t>
            </a:r>
            <a:r>
              <a:rPr lang="ru-RU" dirty="0" smtClean="0"/>
              <a:t> за </a:t>
            </a:r>
            <a:r>
              <a:rPr lang="ru-RU" dirty="0" err="1" smtClean="0"/>
              <a:t>изпълнение</a:t>
            </a:r>
            <a:r>
              <a:rPr lang="ru-RU" dirty="0" smtClean="0"/>
              <a:t> на </a:t>
            </a:r>
            <a:r>
              <a:rPr lang="ru-RU" dirty="0" err="1" smtClean="0"/>
              <a:t>познавателните</a:t>
            </a:r>
            <a:r>
              <a:rPr lang="ru-RU" dirty="0" smtClean="0"/>
              <a:t> </a:t>
            </a:r>
            <a:r>
              <a:rPr lang="ru-RU" dirty="0" err="1" smtClean="0"/>
              <a:t>дейности</a:t>
            </a:r>
            <a:r>
              <a:rPr lang="ru-RU" dirty="0" smtClean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856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b="1" dirty="0" smtClean="0"/>
              <a:t>Някои основни насоки за обвързване на познавателния интерес с технологиите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bg-BG" dirty="0" smtClean="0"/>
              <a:t>Поощрявайте учениците да използват ефективно технологиите.</a:t>
            </a:r>
            <a:endParaRPr lang="en-US" dirty="0" smtClean="0"/>
          </a:p>
          <a:p>
            <a:r>
              <a:rPr lang="bg-BG" dirty="0" smtClean="0"/>
              <a:t>Обособете кът на</a:t>
            </a:r>
            <a:r>
              <a:rPr lang="en-US" dirty="0"/>
              <a:t> </a:t>
            </a:r>
            <a:r>
              <a:rPr lang="bg-BG" dirty="0" smtClean="0"/>
              <a:t>информационните технологии в класната стая.</a:t>
            </a:r>
          </a:p>
          <a:p>
            <a:r>
              <a:rPr lang="bg-BG" dirty="0" smtClean="0"/>
              <a:t>Стремете се да използвате активно технологиите извън училище (сред природата, посещение на исторически забележителности, др.)</a:t>
            </a:r>
            <a:endParaRPr lang="en-US" dirty="0" smtClean="0"/>
          </a:p>
          <a:p>
            <a:r>
              <a:rPr lang="bg-BG" dirty="0" smtClean="0"/>
              <a:t>Работете за изграждане на навици за правилно използване на техниката.</a:t>
            </a:r>
          </a:p>
          <a:p>
            <a:r>
              <a:rPr lang="bg-BG" dirty="0" smtClean="0"/>
              <a:t>Търсете и използвайте подходящите ресурси.</a:t>
            </a:r>
          </a:p>
          <a:p>
            <a:r>
              <a:rPr lang="bg-BG" dirty="0" smtClean="0"/>
              <a:t>Обърнете внимание на положителните емоции, удоволствието от откривателството.</a:t>
            </a:r>
          </a:p>
          <a:p>
            <a:r>
              <a:rPr lang="bg-BG" dirty="0" smtClean="0"/>
              <a:t>Стремете се към висока степен на интерактивност при прилагане на технологиите.</a:t>
            </a:r>
          </a:p>
          <a:p>
            <a:r>
              <a:rPr lang="bg-BG" dirty="0" smtClean="0"/>
              <a:t>Изберете подходящите устройства.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274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7975"/>
          </a:xfrm>
        </p:spPr>
        <p:txBody>
          <a:bodyPr>
            <a:noAutofit/>
          </a:bodyPr>
          <a:lstStyle/>
          <a:p>
            <a:pPr algn="ctr"/>
            <a:r>
              <a:rPr lang="bg-BG" sz="4000" b="1" dirty="0" smtClean="0"/>
              <a:t>Ето и какво би ни попречило при стимулиране на познавателния интерес с помощта на технологиите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8525"/>
            <a:ext cx="10515600" cy="4351338"/>
          </a:xfrm>
        </p:spPr>
        <p:txBody>
          <a:bodyPr>
            <a:normAutofit/>
          </a:bodyPr>
          <a:lstStyle/>
          <a:p>
            <a:r>
              <a:rPr lang="bg-BG" dirty="0" smtClean="0"/>
              <a:t>Да си мислим, че информационните технологии са нещо временно и ще отпаднат. </a:t>
            </a:r>
          </a:p>
          <a:p>
            <a:r>
              <a:rPr lang="bg-BG" dirty="0" smtClean="0"/>
              <a:t>Да вярваме, че използването на съвременните технологии и дигитални устройства </a:t>
            </a:r>
            <a:r>
              <a:rPr lang="bg-BG" dirty="0"/>
              <a:t>или </a:t>
            </a:r>
            <a:r>
              <a:rPr lang="bg-BG" dirty="0" smtClean="0"/>
              <a:t>не, </a:t>
            </a:r>
            <a:r>
              <a:rPr lang="bg-BG" dirty="0"/>
              <a:t>е </a:t>
            </a:r>
            <a:r>
              <a:rPr lang="bg-BG" dirty="0" smtClean="0"/>
              <a:t>въпрос на стил на преподаване.</a:t>
            </a:r>
            <a:endParaRPr lang="en-US" dirty="0" smtClean="0"/>
          </a:p>
          <a:p>
            <a:r>
              <a:rPr lang="bg-BG" dirty="0" smtClean="0"/>
              <a:t>Да подценяваме естествения интерес на съвременните деца към технологиите.</a:t>
            </a:r>
            <a:endParaRPr lang="en-US" dirty="0" smtClean="0"/>
          </a:p>
          <a:p>
            <a:r>
              <a:rPr lang="bg-BG" dirty="0" smtClean="0"/>
              <a:t>Да изпускаме от контрол дейностите, които изпълняват децата на дигиталните устройства.</a:t>
            </a:r>
          </a:p>
          <a:p>
            <a:r>
              <a:rPr lang="bg-BG" dirty="0" smtClean="0"/>
              <a:t>Да подценяваме запазването на информацията.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733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bg-BG" dirty="0" smtClean="0"/>
          </a:p>
          <a:p>
            <a:pPr marL="0" indent="0" algn="ctr">
              <a:buNone/>
            </a:pPr>
            <a:r>
              <a:rPr lang="bg-BG" sz="4400" b="1" dirty="0" smtClean="0"/>
              <a:t>Не е </a:t>
            </a:r>
            <a:r>
              <a:rPr lang="bg-BG" sz="4400" b="1" dirty="0"/>
              <a:t>трудно </a:t>
            </a:r>
            <a:r>
              <a:rPr lang="bg-BG" sz="4400" b="1" dirty="0" smtClean="0"/>
              <a:t>учениците да се научат да </a:t>
            </a:r>
            <a:r>
              <a:rPr lang="bg-BG" sz="4400" b="1" dirty="0"/>
              <a:t>използват технологиите, </a:t>
            </a:r>
            <a:r>
              <a:rPr lang="bg-BG" sz="4400" b="1" dirty="0" smtClean="0"/>
              <a:t>трудно е да се откажат!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070597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984069"/>
            <a:ext cx="10578737" cy="5192894"/>
          </a:xfrm>
        </p:spPr>
        <p:txBody>
          <a:bodyPr/>
          <a:lstStyle/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endParaRPr lang="bg-BG" dirty="0"/>
          </a:p>
          <a:p>
            <a:pPr marL="0" indent="0" algn="ctr">
              <a:buNone/>
            </a:pPr>
            <a:r>
              <a:rPr lang="bg-BG" sz="5400" b="1" dirty="0" smtClean="0"/>
              <a:t>Благодаря за вниманието!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986557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3779</TotalTime>
  <Words>465</Words>
  <Application>Microsoft Office PowerPoint</Application>
  <PresentationFormat>Widescreen</PresentationFormat>
  <Paragraphs>54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Познавателният интерес на учениците и съвременната информационна среда</vt:lpstr>
      <vt:lpstr>Защо се занимаваме с този въпрос? Защото често чуваме от децата:  "НЕ МИ Е ИНТЕРЕСНО!" </vt:lpstr>
      <vt:lpstr>Познавателният интерес като феномен</vt:lpstr>
      <vt:lpstr>„Остри“ въпроси</vt:lpstr>
      <vt:lpstr>Интегриране на ИКТ за стимулиране на познавателния интерес</vt:lpstr>
      <vt:lpstr>Варианти за интегриране на технологиите</vt:lpstr>
      <vt:lpstr>Как да обвържем стимулирането на познавателния интерес и съвременните ИКТ?</vt:lpstr>
      <vt:lpstr>Някои основни насоки за обвързване на познавателния интерес с технологиите</vt:lpstr>
      <vt:lpstr>Ето и какво би ни попречило при стимулиране на познавателния интерес с помощта на технологиите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на познавателния интерес на учениците чрез съвременната информационна среда</dc:title>
  <dc:creator>Nik</dc:creator>
  <cp:lastModifiedBy>Nik</cp:lastModifiedBy>
  <cp:revision>45</cp:revision>
  <dcterms:created xsi:type="dcterms:W3CDTF">2017-09-05T07:35:32Z</dcterms:created>
  <dcterms:modified xsi:type="dcterms:W3CDTF">2017-09-10T18:29:44Z</dcterms:modified>
</cp:coreProperties>
</file>